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83" r:id="rId6"/>
    <p:sldId id="266" r:id="rId7"/>
    <p:sldId id="281" r:id="rId8"/>
    <p:sldId id="261" r:id="rId9"/>
    <p:sldId id="271" r:id="rId10"/>
    <p:sldId id="272" r:id="rId11"/>
    <p:sldId id="256" r:id="rId12"/>
    <p:sldId id="257" r:id="rId13"/>
    <p:sldId id="258" r:id="rId14"/>
    <p:sldId id="280" r:id="rId15"/>
    <p:sldId id="275" r:id="rId16"/>
    <p:sldId id="279" r:id="rId17"/>
    <p:sldId id="276" r:id="rId18"/>
    <p:sldId id="278" r:id="rId19"/>
    <p:sldId id="273" r:id="rId20"/>
    <p:sldId id="270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B923-C9DF-450A-86A5-964B83F3B2AC}" type="datetimeFigureOut">
              <a:rPr lang="en-GB" smtClean="0"/>
              <a:t>28/11/2013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4E54-BE69-4706-9942-27DA4014E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69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B923-C9DF-450A-86A5-964B83F3B2AC}" type="datetimeFigureOut">
              <a:rPr lang="en-GB" smtClean="0"/>
              <a:t>28/11/2013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4E54-BE69-4706-9942-27DA4014E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142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B923-C9DF-450A-86A5-964B83F3B2AC}" type="datetimeFigureOut">
              <a:rPr lang="en-GB" smtClean="0"/>
              <a:t>28/11/2013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4E54-BE69-4706-9942-27DA4014E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24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B923-C9DF-450A-86A5-964B83F3B2AC}" type="datetimeFigureOut">
              <a:rPr lang="en-GB" smtClean="0"/>
              <a:t>28/11/2013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4E54-BE69-4706-9942-27DA4014E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75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B923-C9DF-450A-86A5-964B83F3B2AC}" type="datetimeFigureOut">
              <a:rPr lang="en-GB" smtClean="0"/>
              <a:t>28/11/2013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4E54-BE69-4706-9942-27DA4014E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49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B923-C9DF-450A-86A5-964B83F3B2AC}" type="datetimeFigureOut">
              <a:rPr lang="en-GB" smtClean="0"/>
              <a:t>28/11/2013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4E54-BE69-4706-9942-27DA4014E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07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B923-C9DF-450A-86A5-964B83F3B2AC}" type="datetimeFigureOut">
              <a:rPr lang="en-GB" smtClean="0"/>
              <a:t>28/11/2013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4E54-BE69-4706-9942-27DA4014E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75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B923-C9DF-450A-86A5-964B83F3B2AC}" type="datetimeFigureOut">
              <a:rPr lang="en-GB" smtClean="0"/>
              <a:t>28/11/2013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4E54-BE69-4706-9942-27DA4014E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44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B923-C9DF-450A-86A5-964B83F3B2AC}" type="datetimeFigureOut">
              <a:rPr lang="en-GB" smtClean="0"/>
              <a:t>28/11/2013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4E54-BE69-4706-9942-27DA4014E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10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B923-C9DF-450A-86A5-964B83F3B2AC}" type="datetimeFigureOut">
              <a:rPr lang="en-GB" smtClean="0"/>
              <a:t>28/11/2013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4E54-BE69-4706-9942-27DA4014E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776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5B923-C9DF-450A-86A5-964B83F3B2AC}" type="datetimeFigureOut">
              <a:rPr lang="en-GB" smtClean="0"/>
              <a:t>28/11/2013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4E54-BE69-4706-9942-27DA4014E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921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5B923-C9DF-450A-86A5-964B83F3B2AC}" type="datetimeFigureOut">
              <a:rPr lang="en-GB" smtClean="0"/>
              <a:t>28/11/2013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74E54-BE69-4706-9942-27DA4014E99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65304"/>
            <a:ext cx="2232248" cy="578472"/>
          </a:xfrm>
          <a:prstGeom prst="rect">
            <a:avLst/>
          </a:prstGeom>
        </p:spPr>
      </p:pic>
      <p:pic>
        <p:nvPicPr>
          <p:cNvPr id="1026" name="Picture 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72" y="6218167"/>
            <a:ext cx="2116584" cy="52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03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Positive Roma Images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are they and how to use them?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2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8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7911976" cy="590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4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7"/>
            <a:ext cx="8064896" cy="602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4392488" cy="5881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8"/>
            <a:ext cx="4383732" cy="586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7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emerging ‘brief’ / ‘guidance’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Roma in </a:t>
            </a:r>
            <a:r>
              <a:rPr lang="en-US" b="1" u="sng" dirty="0" smtClean="0"/>
              <a:t>normal</a:t>
            </a:r>
            <a:r>
              <a:rPr lang="en-US" dirty="0" smtClean="0"/>
              <a:t> everyday situations</a:t>
            </a:r>
          </a:p>
          <a:p>
            <a:r>
              <a:rPr lang="en-US" dirty="0" smtClean="0"/>
              <a:t>In work and in education etc.</a:t>
            </a:r>
          </a:p>
          <a:p>
            <a:r>
              <a:rPr lang="en-US" dirty="0" smtClean="0"/>
              <a:t>Mix of men and women</a:t>
            </a:r>
          </a:p>
          <a:p>
            <a:r>
              <a:rPr lang="en-US" dirty="0" smtClean="0"/>
              <a:t>Interacting </a:t>
            </a:r>
            <a:r>
              <a:rPr lang="en-US" dirty="0"/>
              <a:t>with other people (being included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Avoid ‘expected’ (e.g. cultural / poverty)</a:t>
            </a:r>
          </a:p>
          <a:p>
            <a:r>
              <a:rPr lang="en-US" dirty="0" smtClean="0"/>
              <a:t>Chose images that will: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</a:rPr>
              <a:t>‘POSITIVELY SURPRISE’</a:t>
            </a:r>
            <a:endParaRPr lang="en-US" b="1" dirty="0">
              <a:solidFill>
                <a:srgbClr val="00800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08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5536" y="1124744"/>
            <a:ext cx="4040188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Key message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7544" y="1844824"/>
            <a:ext cx="4040188" cy="3951288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More and more Roma are getting involved in work-related training and are getting ready for employment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932040" y="1124744"/>
            <a:ext cx="4041775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Supporting image?</a:t>
            </a:r>
            <a:endParaRPr lang="en-US" sz="2800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9" r="17499"/>
          <a:stretch>
            <a:fillRect/>
          </a:stretch>
        </p:blipFill>
        <p:spPr bwMode="auto">
          <a:xfrm>
            <a:off x="5436096" y="1916832"/>
            <a:ext cx="2088232" cy="1902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33056"/>
            <a:ext cx="2376264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77072"/>
            <a:ext cx="3816424" cy="2088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21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5536" y="1124744"/>
            <a:ext cx="4040188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Key message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7544" y="1844824"/>
            <a:ext cx="4040188" cy="3951288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More and more Roma are getting involved in work-related training and are getting ready for employment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932040" y="1124744"/>
            <a:ext cx="4041775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Supporting image?</a:t>
            </a:r>
            <a:endParaRPr lang="en-US" sz="2800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9" r="17499"/>
          <a:stretch>
            <a:fillRect/>
          </a:stretch>
        </p:blipFill>
        <p:spPr bwMode="auto">
          <a:xfrm>
            <a:off x="5436096" y="1916832"/>
            <a:ext cx="2088232" cy="1902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33056"/>
            <a:ext cx="2376264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77072"/>
            <a:ext cx="3816424" cy="20881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779912" y="4946392"/>
            <a:ext cx="1440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1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35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23528" y="548680"/>
            <a:ext cx="4040188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Key message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7544" y="1484784"/>
            <a:ext cx="4040188" cy="3951288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The majority of young Roma are now attending school and are doing well.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88024" y="548680"/>
            <a:ext cx="4041775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Supporting image?</a:t>
            </a:r>
            <a:endParaRPr lang="en-US" sz="2800" dirty="0"/>
          </a:p>
        </p:txBody>
      </p:sp>
      <p:pic>
        <p:nvPicPr>
          <p:cNvPr id="8" name="Content Placeholder 4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9" r="15989"/>
          <a:stretch>
            <a:fillRect/>
          </a:stretch>
        </p:blipFill>
        <p:spPr bwMode="auto">
          <a:xfrm>
            <a:off x="5364088" y="1772816"/>
            <a:ext cx="2386608" cy="2046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9080"/>
            <a:ext cx="3140283" cy="1794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2952328" cy="2210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34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23528" y="548680"/>
            <a:ext cx="4040188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Key message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7544" y="1484784"/>
            <a:ext cx="4040188" cy="3951288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The majority of young Roma are now attending school and are doing well.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88024" y="548680"/>
            <a:ext cx="4041775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Supporting image?</a:t>
            </a:r>
            <a:endParaRPr lang="en-US" sz="2800" dirty="0"/>
          </a:p>
        </p:txBody>
      </p:sp>
      <p:pic>
        <p:nvPicPr>
          <p:cNvPr id="8" name="Content Placeholder 4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9" r="15989"/>
          <a:stretch>
            <a:fillRect/>
          </a:stretch>
        </p:blipFill>
        <p:spPr bwMode="auto">
          <a:xfrm>
            <a:off x="5364088" y="1772816"/>
            <a:ext cx="2386608" cy="2046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9080"/>
            <a:ext cx="3140283" cy="1794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2952328" cy="22103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436096" y="4797152"/>
            <a:ext cx="1440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1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37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about </a:t>
            </a:r>
            <a:r>
              <a:rPr lang="en-US" b="1" dirty="0" smtClean="0"/>
              <a:t>positive cultural images </a:t>
            </a:r>
            <a:r>
              <a:rPr lang="en-US" dirty="0" smtClean="0"/>
              <a:t>– Roma dance and music?</a:t>
            </a:r>
          </a:p>
          <a:p>
            <a:r>
              <a:rPr lang="en-US" dirty="0" smtClean="0"/>
              <a:t>That are precious to Roma</a:t>
            </a:r>
          </a:p>
          <a:p>
            <a:r>
              <a:rPr lang="en-US" dirty="0" smtClean="0"/>
              <a:t>But are they ‘positively surprising’?</a:t>
            </a:r>
          </a:p>
          <a:p>
            <a:endParaRPr lang="en-US" dirty="0" smtClean="0"/>
          </a:p>
          <a:p>
            <a:r>
              <a:rPr lang="en-US" dirty="0" smtClean="0"/>
              <a:t>What about images that bring to life the </a:t>
            </a:r>
            <a:r>
              <a:rPr lang="en-US" b="1" dirty="0" smtClean="0"/>
              <a:t>reality of discrimination?</a:t>
            </a:r>
          </a:p>
          <a:p>
            <a:r>
              <a:rPr lang="en-US" dirty="0" smtClean="0"/>
              <a:t>They may be </a:t>
            </a:r>
            <a:r>
              <a:rPr lang="en-US" b="1" dirty="0" smtClean="0"/>
              <a:t>‘positively shocking’</a:t>
            </a:r>
          </a:p>
          <a:p>
            <a:r>
              <a:rPr lang="en-US" dirty="0" smtClean="0"/>
              <a:t>Is there a role for them in your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1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Discrimination &amp; prejudice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Feeds off of information – misconceptions </a:t>
            </a:r>
          </a:p>
          <a:p>
            <a:r>
              <a:rPr lang="en-US" dirty="0" smtClean="0"/>
              <a:t>Reinforced by visual images - stereotyping</a:t>
            </a:r>
          </a:p>
          <a:p>
            <a:endParaRPr lang="en-US" dirty="0"/>
          </a:p>
          <a:p>
            <a:r>
              <a:rPr lang="en-US" dirty="0" smtClean="0"/>
              <a:t>Roma MATRIX public media campaign + wider PR/media relations work will challenge both</a:t>
            </a:r>
          </a:p>
          <a:p>
            <a:endParaRPr lang="en-US" dirty="0"/>
          </a:p>
          <a:p>
            <a:r>
              <a:rPr lang="en-US" dirty="0" smtClean="0"/>
              <a:t>Goal = challenging, shifting, changing attitudes, understanding, perceptions……..+ </a:t>
            </a:r>
            <a:r>
              <a:rPr lang="en-US" dirty="0" err="1" smtClean="0"/>
              <a:t>behaviour</a:t>
            </a:r>
            <a:r>
              <a:rPr lang="en-US" dirty="0" smtClean="0"/>
              <a:t>?.......of OTHERS (Target audiences)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2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with some flexibility:</a:t>
            </a:r>
          </a:p>
          <a:p>
            <a:r>
              <a:rPr lang="en-US" dirty="0" smtClean="0"/>
              <a:t>A </a:t>
            </a:r>
            <a:r>
              <a:rPr lang="en-US" b="1" u="sng" dirty="0" smtClean="0"/>
              <a:t>core bank </a:t>
            </a:r>
            <a:r>
              <a:rPr lang="en-US" dirty="0" smtClean="0"/>
              <a:t>of ‘positively surprising’ positive images (for the campaign)</a:t>
            </a:r>
          </a:p>
          <a:p>
            <a:r>
              <a:rPr lang="en-US" dirty="0" smtClean="0"/>
              <a:t>A </a:t>
            </a:r>
            <a:r>
              <a:rPr lang="en-US" u="sng" dirty="0" smtClean="0"/>
              <a:t>supplementary bank </a:t>
            </a:r>
            <a:r>
              <a:rPr lang="en-US" dirty="0" smtClean="0"/>
              <a:t>of other positive images (e.g. Roma culture)</a:t>
            </a:r>
          </a:p>
          <a:p>
            <a:r>
              <a:rPr lang="en-US" dirty="0" smtClean="0"/>
              <a:t>A </a:t>
            </a:r>
            <a:r>
              <a:rPr lang="en-US" u="sng" dirty="0" smtClean="0"/>
              <a:t>supplementary bank </a:t>
            </a:r>
            <a:r>
              <a:rPr lang="en-US" dirty="0" smtClean="0"/>
              <a:t>of ‘other’ images for use in appropriate situations (e.g. to evidence discrimination and racism).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71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Written guidance will be issued by MY</a:t>
            </a:r>
          </a:p>
          <a:p>
            <a:r>
              <a:rPr lang="en-US" dirty="0" smtClean="0"/>
              <a:t>Images will be stored on the new Extranet</a:t>
            </a:r>
          </a:p>
          <a:p>
            <a:r>
              <a:rPr lang="en-US" dirty="0" smtClean="0"/>
              <a:t>Each partner responsible for adding images to the appropriate part (e.g. folder) of the image bank</a:t>
            </a:r>
          </a:p>
          <a:p>
            <a:r>
              <a:rPr lang="en-US" dirty="0" smtClean="0"/>
              <a:t>Partners responsible for securing ‘</a:t>
            </a:r>
            <a:r>
              <a:rPr lang="en-US" b="1" i="1" dirty="0" smtClean="0"/>
              <a:t>consent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All partners can access and use the image bank</a:t>
            </a:r>
          </a:p>
          <a:p>
            <a:r>
              <a:rPr lang="en-US" dirty="0" smtClean="0"/>
              <a:t>The image back will be used later for the ‘Exhibition of Positive Roma Images’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6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Positive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 sit at the heart of activity. Both:</a:t>
            </a:r>
          </a:p>
          <a:p>
            <a:pPr lvl="1"/>
            <a:r>
              <a:rPr lang="en-US" dirty="0" smtClean="0"/>
              <a:t> the public media campaign</a:t>
            </a:r>
          </a:p>
          <a:p>
            <a:pPr lvl="1"/>
            <a:r>
              <a:rPr lang="en-US" dirty="0" smtClean="0"/>
              <a:t>AND, PR / media relations work</a:t>
            </a:r>
          </a:p>
          <a:p>
            <a:endParaRPr lang="en-US" dirty="0"/>
          </a:p>
          <a:p>
            <a:r>
              <a:rPr lang="en-US" dirty="0" smtClean="0"/>
              <a:t>Positive images = one component in the wider strategy…..an important piece of the jigsaw.</a:t>
            </a:r>
          </a:p>
          <a:p>
            <a:endParaRPr lang="en-US" dirty="0"/>
          </a:p>
          <a:p>
            <a:r>
              <a:rPr lang="en-US" dirty="0" smtClean="0"/>
              <a:t>Also important, and closely linked, is Key Messages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2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Twin tactics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messages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Short statements</a:t>
            </a:r>
          </a:p>
          <a:p>
            <a:r>
              <a:rPr lang="en-US" dirty="0" smtClean="0"/>
              <a:t>Factual or emotiona</a:t>
            </a:r>
            <a:r>
              <a:rPr lang="en-US" dirty="0"/>
              <a:t>l</a:t>
            </a:r>
            <a:endParaRPr lang="en-US" dirty="0" smtClean="0"/>
          </a:p>
          <a:p>
            <a:r>
              <a:rPr lang="en-US" dirty="0" smtClean="0"/>
              <a:t>That can be supported</a:t>
            </a:r>
          </a:p>
          <a:p>
            <a:r>
              <a:rPr lang="en-US" dirty="0" smtClean="0"/>
              <a:t>Backed up with evidence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8000"/>
                </a:solidFill>
              </a:rPr>
              <a:t>EG: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Roma are people just like you and me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More and more Roma are getting trained for employment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Roma people have University degrees too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Positive images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Pictures / visuals</a:t>
            </a:r>
          </a:p>
          <a:p>
            <a:r>
              <a:rPr lang="en-US" dirty="0" smtClean="0"/>
              <a:t>That tell a story</a:t>
            </a:r>
          </a:p>
          <a:p>
            <a:r>
              <a:rPr lang="en-US" dirty="0"/>
              <a:t>S</a:t>
            </a:r>
            <a:r>
              <a:rPr lang="en-US" dirty="0" smtClean="0"/>
              <a:t>upport a key message</a:t>
            </a:r>
          </a:p>
          <a:p>
            <a:r>
              <a:rPr lang="en-US" dirty="0" smtClean="0"/>
              <a:t>Bring it to life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Which image will support our key messages?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532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Key Messages come to mind?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4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do we want our Key Messages </a:t>
            </a:r>
            <a:r>
              <a:rPr lang="en-US" dirty="0"/>
              <a:t>and Positive I</a:t>
            </a:r>
            <a:r>
              <a:rPr lang="en-US" dirty="0" smtClean="0"/>
              <a:t>mages to do?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Challenge stereotypes </a:t>
            </a:r>
          </a:p>
          <a:p>
            <a:r>
              <a:rPr lang="en-US" dirty="0" smtClean="0"/>
              <a:t>Present an alternative reality</a:t>
            </a:r>
          </a:p>
          <a:p>
            <a:r>
              <a:rPr lang="en-US" dirty="0" smtClean="0"/>
              <a:t>Make people ‘stop and think’</a:t>
            </a:r>
          </a:p>
          <a:p>
            <a:pPr lvl="1"/>
            <a:r>
              <a:rPr lang="en-US" dirty="0" smtClean="0"/>
              <a:t>…..and change </a:t>
            </a:r>
            <a:r>
              <a:rPr lang="en-US" dirty="0" err="1" smtClean="0"/>
              <a:t>behaviour</a:t>
            </a:r>
            <a:r>
              <a:rPr lang="en-US" dirty="0" smtClean="0"/>
              <a:t> towards Roma?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Used together = a powerful combination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W</a:t>
            </a:r>
            <a:r>
              <a:rPr lang="en-US" dirty="0" smtClean="0">
                <a:solidFill>
                  <a:srgbClr val="008000"/>
                </a:solidFill>
              </a:rPr>
              <a:t>e need to develop and use both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532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principles – THE </a:t>
            </a:r>
            <a:r>
              <a:rPr lang="en-US" dirty="0" smtClean="0">
                <a:solidFill>
                  <a:srgbClr val="008000"/>
                </a:solidFill>
              </a:rPr>
              <a:t>3 C’s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400" dirty="0" smtClean="0">
                <a:solidFill>
                  <a:srgbClr val="008000"/>
                </a:solidFill>
              </a:rPr>
              <a:t>Clarity</a:t>
            </a:r>
          </a:p>
          <a:p>
            <a:r>
              <a:rPr lang="en-US" sz="5400" dirty="0" smtClean="0">
                <a:solidFill>
                  <a:srgbClr val="008000"/>
                </a:solidFill>
              </a:rPr>
              <a:t>Consistency </a:t>
            </a:r>
          </a:p>
          <a:p>
            <a:r>
              <a:rPr lang="en-US" sz="5400" dirty="0" smtClean="0">
                <a:solidFill>
                  <a:srgbClr val="008000"/>
                </a:solidFill>
              </a:rPr>
              <a:t>Constancy </a:t>
            </a:r>
            <a:endParaRPr lang="en-US" sz="5400" dirty="0">
              <a:solidFill>
                <a:srgbClr val="008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Make your point</a:t>
            </a:r>
          </a:p>
          <a:p>
            <a:r>
              <a:rPr lang="en-US" dirty="0" smtClean="0"/>
              <a:t>Don’t confuse the point</a:t>
            </a:r>
          </a:p>
          <a:p>
            <a:r>
              <a:rPr lang="en-US" dirty="0" smtClean="0"/>
              <a:t>Do not use too many key messages or images</a:t>
            </a:r>
          </a:p>
          <a:p>
            <a:r>
              <a:rPr lang="en-US" dirty="0" smtClean="0"/>
              <a:t>Use them regularly and often</a:t>
            </a:r>
          </a:p>
          <a:p>
            <a:r>
              <a:rPr lang="en-US" dirty="0" smtClean="0"/>
              <a:t>Say/show the same thing (repeatedly)</a:t>
            </a:r>
          </a:p>
          <a:p>
            <a:r>
              <a:rPr lang="en-US" dirty="0" smtClean="0"/>
              <a:t>Link key messages &amp;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29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Varna meeting (</a:t>
            </a:r>
            <a:r>
              <a:rPr lang="en-US" dirty="0" err="1" smtClean="0"/>
              <a:t>Workstream</a:t>
            </a:r>
            <a:r>
              <a:rPr lang="en-US" dirty="0" smtClean="0"/>
              <a:t> 4)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Our workshop on developing a positive Roma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6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positive image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 working groups</a:t>
            </a:r>
          </a:p>
          <a:p>
            <a:r>
              <a:rPr lang="en-US" dirty="0" smtClean="0"/>
              <a:t>Worked with large selection of images</a:t>
            </a:r>
          </a:p>
          <a:p>
            <a:r>
              <a:rPr lang="en-US" dirty="0" smtClean="0"/>
              <a:t>Wide range of images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The Brief: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Select a few ‘positive’ and ‘negative’ images for use in the campaign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Why are they positive and negative?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How should we select a positive image?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83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652</Words>
  <Application>Microsoft Office PowerPoint</Application>
  <PresentationFormat>On-screen Show (4:3)</PresentationFormat>
  <Paragraphs>112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Positive Roma Images</vt:lpstr>
      <vt:lpstr>Discrimination &amp; prejudice</vt:lpstr>
      <vt:lpstr>Role of Positive Images</vt:lpstr>
      <vt:lpstr>Twin tactics</vt:lpstr>
      <vt:lpstr>What Key Messages come to mind?</vt:lpstr>
      <vt:lpstr> What do we want our Key Messages and Positive Images to do?  </vt:lpstr>
      <vt:lpstr>Guiding principles – THE 3 C’s</vt:lpstr>
      <vt:lpstr>Varna meeting (Workstream 4)</vt:lpstr>
      <vt:lpstr>The positive image workshop</vt:lpstr>
      <vt:lpstr>Results</vt:lpstr>
      <vt:lpstr>PowerPoint Presentation</vt:lpstr>
      <vt:lpstr>PowerPoint Presentation</vt:lpstr>
      <vt:lpstr>PowerPoint Presentation</vt:lpstr>
      <vt:lpstr>The emerging ‘brief’ / ‘guidance’</vt:lpstr>
      <vt:lpstr>For example…</vt:lpstr>
      <vt:lpstr>For example…</vt:lpstr>
      <vt:lpstr>PowerPoint Presentation</vt:lpstr>
      <vt:lpstr>PowerPoint Presentation</vt:lpstr>
      <vt:lpstr>But….</vt:lpstr>
      <vt:lpstr>Proposed solution</vt:lpstr>
      <vt:lpstr>Next steps?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Alyson Kyle</dc:creator>
  <cp:lastModifiedBy>Peart, Catherine</cp:lastModifiedBy>
  <cp:revision>15</cp:revision>
  <dcterms:created xsi:type="dcterms:W3CDTF">2013-11-27T10:54:50Z</dcterms:created>
  <dcterms:modified xsi:type="dcterms:W3CDTF">2013-11-28T09:44:29Z</dcterms:modified>
</cp:coreProperties>
</file>